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64" r:id="rId5"/>
    <p:sldId id="260" r:id="rId6"/>
    <p:sldId id="265" r:id="rId7"/>
    <p:sldId id="262" r:id="rId8"/>
    <p:sldId id="263" r:id="rId9"/>
  </p:sldIdLst>
  <p:sldSz cx="14630400" cy="8229600"/>
  <p:notesSz cx="8229600" cy="14630400"/>
  <p:embeddedFontLst>
    <p:embeddedFont>
      <p:font typeface="Open Sans" panose="020B0606030504020204" pitchFamily="34" charset="0"/>
      <p:regular r:id="rId11"/>
      <p:bold r:id="rId12"/>
      <p:italic r:id="rId13"/>
      <p:boldItalic r:id="rId14"/>
    </p:embeddedFont>
    <p:embeddedFont>
      <p:font typeface="Playfair Display Bold" panose="020B0604020202020204" charset="0"/>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7" d="100"/>
          <a:sy n="57" d="100"/>
        </p:scale>
        <p:origin x="80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145980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E"/>
          </a:solidFill>
          <a:ln/>
        </p:spPr>
      </p:sp>
      <p:sp>
        <p:nvSpPr>
          <p:cNvPr id="3" name="Shape 1"/>
          <p:cNvSpPr/>
          <p:nvPr/>
        </p:nvSpPr>
        <p:spPr>
          <a:xfrm>
            <a:off x="0" y="0"/>
            <a:ext cx="14630400" cy="8229600"/>
          </a:xfrm>
          <a:prstGeom prst="rect">
            <a:avLst/>
          </a:prstGeom>
          <a:solidFill>
            <a:srgbClr val="F3F3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793790" y="2096095"/>
            <a:ext cx="7556421" cy="1956435"/>
          </a:xfrm>
          <a:prstGeom prst="rect">
            <a:avLst/>
          </a:prstGeom>
          <a:noFill/>
          <a:ln/>
        </p:spPr>
        <p:txBody>
          <a:bodyPr wrap="square" lIns="0" tIns="0" rIns="0" bIns="0" rtlCol="0" anchor="t"/>
          <a:lstStyle/>
          <a:p>
            <a:pPr marL="0" indent="0">
              <a:lnSpc>
                <a:spcPts val="7700"/>
              </a:lnSpc>
              <a:buNone/>
            </a:pPr>
            <a:r>
              <a:rPr lang="en-US" sz="6150" dirty="0"/>
              <a:t>Shoplifting Detection</a:t>
            </a:r>
          </a:p>
        </p:txBody>
      </p:sp>
      <p:sp>
        <p:nvSpPr>
          <p:cNvPr id="4" name="Text 1"/>
          <p:cNvSpPr/>
          <p:nvPr/>
        </p:nvSpPr>
        <p:spPr>
          <a:xfrm>
            <a:off x="472058" y="3073714"/>
            <a:ext cx="7418876" cy="1956435"/>
          </a:xfrm>
          <a:prstGeom prst="rect">
            <a:avLst/>
          </a:prstGeom>
          <a:noFill/>
          <a:ln/>
        </p:spPr>
        <p:txBody>
          <a:bodyPr wrap="square" lIns="0" tIns="0" rIns="0" bIns="0" rtlCol="0" anchor="t"/>
          <a:lstStyle/>
          <a:p>
            <a:pPr marL="0" indent="0">
              <a:lnSpc>
                <a:spcPts val="2850"/>
              </a:lnSpc>
              <a:buNone/>
            </a:pPr>
            <a:r>
              <a:rPr lang="en-US" sz="1600" dirty="0"/>
              <a:t>This project tackles shoplifting by using machine learning to detect suspicious behavior </a:t>
            </a:r>
          </a:p>
          <a:p>
            <a:pPr marL="0" indent="0">
              <a:lnSpc>
                <a:spcPts val="2850"/>
              </a:lnSpc>
              <a:buNone/>
            </a:pPr>
            <a:r>
              <a:rPr lang="en-US" sz="1600" dirty="0"/>
              <a:t>in real-time through video analytics. The ML models(Convolutional LSTM) enhance security by automating theft detection, improving response times, and reducing incidents. Continuous model updates ensure accuracy, fostering a safer shopping environment.</a:t>
            </a:r>
          </a:p>
          <a:p>
            <a:pPr marL="0" indent="0">
              <a:lnSpc>
                <a:spcPts val="2850"/>
              </a:lnSpc>
              <a:buNone/>
            </a:pPr>
            <a:endParaRPr lang="en-US" sz="1600" dirty="0"/>
          </a:p>
          <a:p>
            <a:pPr marL="0" indent="0">
              <a:lnSpc>
                <a:spcPts val="2850"/>
              </a:lnSpc>
              <a:buNone/>
            </a:pPr>
            <a:endParaRPr lang="en-US" sz="1600" dirty="0"/>
          </a:p>
          <a:p>
            <a:pPr marL="0" indent="0">
              <a:lnSpc>
                <a:spcPts val="2850"/>
              </a:lnSpc>
              <a:buNone/>
            </a:pPr>
            <a:endParaRPr lang="en-US" sz="1600" dirty="0"/>
          </a:p>
          <a:p>
            <a:pPr marL="0" indent="0">
              <a:lnSpc>
                <a:spcPts val="2850"/>
              </a:lnSpc>
              <a:buNone/>
            </a:pPr>
            <a:r>
              <a:rPr lang="en-US" sz="1600" dirty="0"/>
              <a:t>Group -3 </a:t>
            </a:r>
          </a:p>
          <a:p>
            <a:pPr marL="0" indent="0">
              <a:lnSpc>
                <a:spcPts val="2850"/>
              </a:lnSpc>
              <a:buNone/>
            </a:pPr>
            <a:r>
              <a:rPr lang="en-US" sz="1600" dirty="0"/>
              <a:t>Guide-Mrs. Gargi Singh</a:t>
            </a:r>
          </a:p>
          <a:p>
            <a:pPr marL="0" indent="0">
              <a:lnSpc>
                <a:spcPts val="2850"/>
              </a:lnSpc>
              <a:buNone/>
            </a:pPr>
            <a:r>
              <a:rPr lang="en-US" sz="1600" dirty="0"/>
              <a:t>Members: Avadhesh Kumar Prajapati </a:t>
            </a:r>
          </a:p>
          <a:p>
            <a:pPr marL="0" indent="0">
              <a:lnSpc>
                <a:spcPts val="2850"/>
              </a:lnSpc>
              <a:buNone/>
            </a:pPr>
            <a:r>
              <a:rPr lang="en-US" sz="1600" dirty="0"/>
              <a:t>                    Ayushi Chouhan</a:t>
            </a:r>
            <a:endParaRPr lang="en-US" sz="1750" dirty="0"/>
          </a:p>
        </p:txBody>
      </p:sp>
      <p:pic>
        <p:nvPicPr>
          <p:cNvPr id="7" name="Picture 6">
            <a:extLst>
              <a:ext uri="{FF2B5EF4-FFF2-40B4-BE49-F238E27FC236}">
                <a16:creationId xmlns:a16="http://schemas.microsoft.com/office/drawing/2014/main" id="{FA4C6B1C-C8E8-2944-A8B9-AB0BD184B374}"/>
              </a:ext>
            </a:extLst>
          </p:cNvPr>
          <p:cNvPicPr>
            <a:picLocks noChangeAspect="1"/>
          </p:cNvPicPr>
          <p:nvPr/>
        </p:nvPicPr>
        <p:blipFill>
          <a:blip r:embed="rId3"/>
          <a:stretch>
            <a:fillRect/>
          </a:stretch>
        </p:blipFill>
        <p:spPr>
          <a:xfrm>
            <a:off x="7890934" y="118533"/>
            <a:ext cx="6603999" cy="80048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95607"/>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101014"/>
                </a:solidFill>
                <a:latin typeface="+mj-lt"/>
                <a:ea typeface="Playfair Display Bold" pitchFamily="34" charset="-122"/>
                <a:cs typeface="Playfair Display Bold" pitchFamily="34" charset="-120"/>
              </a:rPr>
              <a:t>Project Abstract</a:t>
            </a:r>
            <a:endParaRPr lang="en-US" sz="4450" dirty="0">
              <a:latin typeface="+mj-lt"/>
            </a:endParaRPr>
          </a:p>
        </p:txBody>
      </p:sp>
      <p:sp>
        <p:nvSpPr>
          <p:cNvPr id="3" name="Text 1"/>
          <p:cNvSpPr/>
          <p:nvPr/>
        </p:nvSpPr>
        <p:spPr>
          <a:xfrm>
            <a:off x="793790" y="3271361"/>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101014"/>
                </a:solidFill>
                <a:latin typeface="+mj-lt"/>
                <a:ea typeface="Playfair Display Bold" pitchFamily="34" charset="-122"/>
                <a:cs typeface="Playfair Display Bold" pitchFamily="34" charset="-120"/>
              </a:rPr>
              <a:t>Overview</a:t>
            </a:r>
            <a:endParaRPr lang="en-US" sz="2200" dirty="0">
              <a:latin typeface="+mj-lt"/>
            </a:endParaRPr>
          </a:p>
        </p:txBody>
      </p:sp>
      <p:sp>
        <p:nvSpPr>
          <p:cNvPr id="4" name="Text 2"/>
          <p:cNvSpPr/>
          <p:nvPr/>
        </p:nvSpPr>
        <p:spPr>
          <a:xfrm>
            <a:off x="793790" y="3852505"/>
            <a:ext cx="3978116" cy="2177415"/>
          </a:xfrm>
          <a:prstGeom prst="rect">
            <a:avLst/>
          </a:prstGeom>
          <a:noFill/>
          <a:ln/>
        </p:spPr>
        <p:txBody>
          <a:bodyPr wrap="square" lIns="0" tIns="0" rIns="0" bIns="0" rtlCol="0" anchor="t"/>
          <a:lstStyle/>
          <a:p>
            <a:pPr marL="0" indent="0">
              <a:lnSpc>
                <a:spcPts val="2850"/>
              </a:lnSpc>
              <a:buNone/>
            </a:pPr>
            <a:r>
              <a:rPr lang="en-US" sz="1600" dirty="0"/>
              <a:t>This project tackles shoplifting using machine learning models(Convolutional LSTM) to enhance security, improve surveillance, and prevent theft. It focuses on leveraging AI to identify suspicious behavior, streamline security systems, and reduce shoplifting incidents</a:t>
            </a:r>
            <a:endParaRPr lang="en-US" sz="1750" dirty="0"/>
          </a:p>
        </p:txBody>
      </p:sp>
      <p:sp>
        <p:nvSpPr>
          <p:cNvPr id="5" name="Text 3"/>
          <p:cNvSpPr/>
          <p:nvPr/>
        </p:nvSpPr>
        <p:spPr>
          <a:xfrm>
            <a:off x="5332928" y="3271361"/>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101014"/>
                </a:solidFill>
                <a:latin typeface="+mj-lt"/>
                <a:ea typeface="Playfair Display Bold" pitchFamily="34" charset="-122"/>
                <a:cs typeface="Playfair Display Bold" pitchFamily="34" charset="-120"/>
              </a:rPr>
              <a:t>Key Objectives</a:t>
            </a:r>
            <a:endParaRPr lang="en-US" sz="2200" dirty="0">
              <a:latin typeface="+mj-lt"/>
            </a:endParaRPr>
          </a:p>
        </p:txBody>
      </p:sp>
      <p:sp>
        <p:nvSpPr>
          <p:cNvPr id="6" name="Text 4"/>
          <p:cNvSpPr/>
          <p:nvPr/>
        </p:nvSpPr>
        <p:spPr>
          <a:xfrm>
            <a:off x="5326142" y="3625691"/>
            <a:ext cx="3978116" cy="2688144"/>
          </a:xfrm>
          <a:prstGeom prst="rect">
            <a:avLst/>
          </a:prstGeom>
          <a:noFill/>
          <a:ln/>
        </p:spPr>
        <p:txBody>
          <a:bodyPr wrap="square" lIns="0" tIns="0" rIns="0" bIns="0" rtlCol="0" anchor="t"/>
          <a:lstStyle/>
          <a:p>
            <a:pPr marL="0" indent="0">
              <a:lnSpc>
                <a:spcPts val="2850"/>
              </a:lnSpc>
              <a:buNone/>
            </a:pPr>
            <a:endParaRPr lang="en-US" sz="1750" dirty="0"/>
          </a:p>
        </p:txBody>
      </p:sp>
      <p:sp>
        <p:nvSpPr>
          <p:cNvPr id="7" name="Text 5"/>
          <p:cNvSpPr/>
          <p:nvPr/>
        </p:nvSpPr>
        <p:spPr>
          <a:xfrm>
            <a:off x="9872067" y="3271361"/>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101014"/>
                </a:solidFill>
                <a:latin typeface="+mj-lt"/>
                <a:ea typeface="Playfair Display Bold" pitchFamily="34" charset="-122"/>
                <a:cs typeface="Playfair Display Bold" pitchFamily="34" charset="-120"/>
              </a:rPr>
              <a:t>Approach</a:t>
            </a:r>
            <a:endParaRPr lang="en-US" sz="2200" dirty="0">
              <a:latin typeface="+mj-lt"/>
            </a:endParaRPr>
          </a:p>
        </p:txBody>
      </p:sp>
      <p:sp>
        <p:nvSpPr>
          <p:cNvPr id="8" name="Text 6"/>
          <p:cNvSpPr/>
          <p:nvPr/>
        </p:nvSpPr>
        <p:spPr>
          <a:xfrm>
            <a:off x="9671125" y="3639739"/>
            <a:ext cx="3978116" cy="1814513"/>
          </a:xfrm>
          <a:prstGeom prst="rect">
            <a:avLst/>
          </a:prstGeom>
          <a:noFill/>
          <a:ln/>
        </p:spPr>
        <p:txBody>
          <a:bodyPr wrap="square" lIns="0" tIns="0" rIns="0" bIns="0" rtlCol="0" anchor="t"/>
          <a:lstStyle/>
          <a:p>
            <a:pPr marL="0" indent="0">
              <a:lnSpc>
                <a:spcPts val="2850"/>
              </a:lnSpc>
              <a:buNone/>
            </a:pPr>
            <a:r>
              <a:rPr lang="en-US" sz="1600" dirty="0"/>
              <a:t>The ML approach focuses on training models to analyze video footage and detect suspicious behavior, such as unusual movements or actions indicative of shoplifting. These models will be continuously improved using labeled data to increase accuracy. Real-time predictions will trigger alerts, allowing for quick responses to potential theft.</a:t>
            </a:r>
            <a:endParaRPr lang="en-US" sz="1750" dirty="0"/>
          </a:p>
        </p:txBody>
      </p:sp>
      <p:sp>
        <p:nvSpPr>
          <p:cNvPr id="11" name="Rectangle 3">
            <a:extLst>
              <a:ext uri="{FF2B5EF4-FFF2-40B4-BE49-F238E27FC236}">
                <a16:creationId xmlns:a16="http://schemas.microsoft.com/office/drawing/2014/main" id="{A6B07056-B2B5-1E51-7BB1-8B932AE45B59}"/>
              </a:ext>
            </a:extLst>
          </p:cNvPr>
          <p:cNvSpPr>
            <a:spLocks noChangeArrowheads="1"/>
          </p:cNvSpPr>
          <p:nvPr/>
        </p:nvSpPr>
        <p:spPr bwMode="auto">
          <a:xfrm>
            <a:off x="4959275" y="3731388"/>
            <a:ext cx="3808207"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lvl="0" indent="-285750" eaLnBrk="0" fontAlgn="base" hangingPunct="0">
              <a:spcBef>
                <a:spcPct val="0"/>
              </a:spcBef>
              <a:spcAft>
                <a:spcPct val="0"/>
              </a:spcAft>
              <a:buFont typeface="Arial" panose="020B0604020202020204" pitchFamily="34" charset="0"/>
              <a:buChar char="•"/>
            </a:pPr>
            <a:r>
              <a:rPr lang="en-US" altLang="en-US" sz="1600" dirty="0">
                <a:latin typeface="+mj-lt"/>
              </a:rPr>
              <a:t>Integrate machine learning for real-time shoplifting detection.</a:t>
            </a:r>
          </a:p>
          <a:p>
            <a:pPr marL="285750" lvl="0" indent="-285750" eaLnBrk="0" fontAlgn="base" hangingPunct="0">
              <a:spcBef>
                <a:spcPct val="0"/>
              </a:spcBef>
              <a:spcAft>
                <a:spcPct val="0"/>
              </a:spcAft>
              <a:buFont typeface="Arial" panose="020B0604020202020204" pitchFamily="34" charset="0"/>
              <a:buChar char="•"/>
            </a:pPr>
            <a:r>
              <a:rPr lang="en-US" altLang="en-US" sz="1600" dirty="0">
                <a:latin typeface="+mj-lt"/>
              </a:rPr>
              <a:t>Enhance surveillance with AI-driven video analytics.</a:t>
            </a:r>
          </a:p>
          <a:p>
            <a:pPr marL="285750" lvl="0" indent="-285750" eaLnBrk="0" fontAlgn="base" hangingPunct="0">
              <a:spcBef>
                <a:spcPct val="0"/>
              </a:spcBef>
              <a:spcAft>
                <a:spcPct val="0"/>
              </a:spcAft>
              <a:buFont typeface="Arial" panose="020B0604020202020204" pitchFamily="34" charset="0"/>
              <a:buChar char="•"/>
            </a:pPr>
            <a:r>
              <a:rPr lang="en-US" altLang="en-US" sz="1600" dirty="0">
                <a:latin typeface="+mj-lt"/>
              </a:rPr>
              <a:t>Implement data-driven theft prevention strategies</a:t>
            </a:r>
            <a:endParaRPr kumimoji="0" lang="en-US" altLang="en-US" sz="1600" b="0" i="0" u="none" strike="noStrike" cap="none" normalizeH="0" baseline="0" dirty="0">
              <a:ln>
                <a:noFill/>
              </a:ln>
              <a:solidFill>
                <a:schemeClr val="tx1"/>
              </a:solidFill>
              <a:effectLst/>
              <a:latin typeface="+mj-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709613" y="3139202"/>
            <a:ext cx="6649403" cy="633532"/>
          </a:xfrm>
          <a:prstGeom prst="rect">
            <a:avLst/>
          </a:prstGeom>
          <a:noFill/>
          <a:ln/>
        </p:spPr>
        <p:txBody>
          <a:bodyPr wrap="none" lIns="0" tIns="0" rIns="0" bIns="0" rtlCol="0" anchor="t"/>
          <a:lstStyle/>
          <a:p>
            <a:pPr marL="0" indent="0">
              <a:lnSpc>
                <a:spcPts val="4950"/>
              </a:lnSpc>
              <a:buNone/>
            </a:pPr>
            <a:r>
              <a:rPr lang="en-US" sz="3950" b="1" dirty="0">
                <a:solidFill>
                  <a:srgbClr val="101014"/>
                </a:solidFill>
                <a:latin typeface="+mj-lt"/>
                <a:ea typeface="Playfair Display Bold" pitchFamily="34" charset="-122"/>
                <a:cs typeface="Playfair Display Bold" pitchFamily="34" charset="-120"/>
              </a:rPr>
              <a:t>Project Goals and Objectives</a:t>
            </a:r>
            <a:endParaRPr lang="en-US" sz="3950" dirty="0">
              <a:latin typeface="+mj-lt"/>
            </a:endParaRPr>
          </a:p>
        </p:txBody>
      </p:sp>
      <p:sp>
        <p:nvSpPr>
          <p:cNvPr id="7" name="Text 4"/>
          <p:cNvSpPr/>
          <p:nvPr/>
        </p:nvSpPr>
        <p:spPr>
          <a:xfrm>
            <a:off x="7256919" y="4380786"/>
            <a:ext cx="116562" cy="304086"/>
          </a:xfrm>
          <a:prstGeom prst="rect">
            <a:avLst/>
          </a:prstGeom>
          <a:noFill/>
          <a:ln/>
        </p:spPr>
        <p:txBody>
          <a:bodyPr wrap="none" lIns="0" tIns="0" rIns="0" bIns="0" rtlCol="0" anchor="t"/>
          <a:lstStyle/>
          <a:p>
            <a:pPr marL="0" indent="0" algn="ctr">
              <a:lnSpc>
                <a:spcPts val="2350"/>
              </a:lnSpc>
              <a:buNone/>
            </a:pPr>
            <a:r>
              <a:rPr lang="en-US" sz="2350" b="1" dirty="0">
                <a:solidFill>
                  <a:srgbClr val="39393C"/>
                </a:solidFill>
                <a:latin typeface="Playfair Display Bold" pitchFamily="34" charset="0"/>
                <a:ea typeface="Playfair Display Bold" pitchFamily="34" charset="-122"/>
                <a:cs typeface="Playfair Display Bold" pitchFamily="34" charset="-120"/>
              </a:rPr>
              <a:t>1</a:t>
            </a:r>
            <a:endParaRPr lang="en-US" sz="2350" dirty="0"/>
          </a:p>
        </p:txBody>
      </p:sp>
      <p:sp>
        <p:nvSpPr>
          <p:cNvPr id="8" name="Text 5"/>
          <p:cNvSpPr/>
          <p:nvPr/>
        </p:nvSpPr>
        <p:spPr>
          <a:xfrm>
            <a:off x="1075765" y="3772735"/>
            <a:ext cx="12209929" cy="3671558"/>
          </a:xfrm>
          <a:prstGeom prst="rect">
            <a:avLst/>
          </a:prstGeom>
          <a:noFill/>
          <a:ln/>
        </p:spPr>
        <p:txBody>
          <a:bodyPr wrap="none" lIns="0" tIns="0" rIns="0" bIns="0" rtlCol="0" anchor="t"/>
          <a:lstStyle/>
          <a:p>
            <a:pPr marL="0" indent="0" algn="r">
              <a:lnSpc>
                <a:spcPts val="2450"/>
              </a:lnSpc>
              <a:buNone/>
            </a:pPr>
            <a:endParaRPr lang="en-US" sz="1950" dirty="0"/>
          </a:p>
        </p:txBody>
      </p:sp>
      <p:sp>
        <p:nvSpPr>
          <p:cNvPr id="21" name="TextBox 20">
            <a:extLst>
              <a:ext uri="{FF2B5EF4-FFF2-40B4-BE49-F238E27FC236}">
                <a16:creationId xmlns:a16="http://schemas.microsoft.com/office/drawing/2014/main" id="{923E6B76-05C6-755F-C22D-28ADCFFEF4C7}"/>
              </a:ext>
            </a:extLst>
          </p:cNvPr>
          <p:cNvSpPr txBox="1"/>
          <p:nvPr/>
        </p:nvSpPr>
        <p:spPr>
          <a:xfrm>
            <a:off x="709613" y="3807027"/>
            <a:ext cx="12377950" cy="1477328"/>
          </a:xfrm>
          <a:prstGeom prst="rect">
            <a:avLst/>
          </a:prstGeom>
          <a:noFill/>
        </p:spPr>
        <p:txBody>
          <a:bodyPr wrap="square">
            <a:spAutoFit/>
          </a:bodyPr>
          <a:lstStyle/>
          <a:p>
            <a:r>
              <a:rPr lang="en-US" b="1" dirty="0"/>
              <a:t>Project Goal:</a:t>
            </a:r>
            <a:r>
              <a:rPr lang="en-US" dirty="0"/>
              <a:t> To reduce shoplifting incidents by leveraging machine learning models to enhance security, improve surveillance, and prevent theft in retail environments.</a:t>
            </a:r>
          </a:p>
          <a:p>
            <a:r>
              <a:rPr lang="en-US" dirty="0"/>
              <a:t>                                                                                                                    </a:t>
            </a:r>
          </a:p>
          <a:p>
            <a:endParaRPr lang="en-US" dirty="0"/>
          </a:p>
          <a:p>
            <a:endParaRPr lang="en-US" dirty="0"/>
          </a:p>
        </p:txBody>
      </p:sp>
      <p:sp>
        <p:nvSpPr>
          <p:cNvPr id="23" name="Rectangle 2">
            <a:extLst>
              <a:ext uri="{FF2B5EF4-FFF2-40B4-BE49-F238E27FC236}">
                <a16:creationId xmlns:a16="http://schemas.microsoft.com/office/drawing/2014/main" id="{95D4ECAA-5D00-DE90-04E2-7153C31A5215}"/>
              </a:ext>
            </a:extLst>
          </p:cNvPr>
          <p:cNvSpPr>
            <a:spLocks noChangeArrowheads="1"/>
          </p:cNvSpPr>
          <p:nvPr/>
        </p:nvSpPr>
        <p:spPr bwMode="auto">
          <a:xfrm>
            <a:off x="800167" y="4542928"/>
            <a:ext cx="13030066"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lang="en-US" altLang="en-US" b="1" dirty="0">
                <a:latin typeface="+mj-lt"/>
              </a:rPr>
              <a:t>Objective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mj-lt"/>
              </a:rPr>
              <a:t>Data Collection</a:t>
            </a:r>
            <a:r>
              <a:rPr kumimoji="0" lang="en-US" altLang="en-US" sz="1800" b="0" i="0" u="none" strike="noStrike" cap="none" normalizeH="0" baseline="0" dirty="0">
                <a:ln>
                  <a:noFill/>
                </a:ln>
                <a:solidFill>
                  <a:schemeClr val="tx1"/>
                </a:solidFill>
                <a:effectLst/>
                <a:latin typeface="+mj-lt"/>
              </a:rPr>
              <a:t>: Gather labeled surveillance data.</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mj-lt"/>
              </a:rPr>
              <a:t>Preprocessing</a:t>
            </a:r>
            <a:r>
              <a:rPr kumimoji="0" lang="en-US" altLang="en-US" sz="1800" b="0" i="0" u="none" strike="noStrike" cap="none" normalizeH="0" baseline="0" dirty="0">
                <a:ln>
                  <a:noFill/>
                </a:ln>
                <a:solidFill>
                  <a:schemeClr val="tx1"/>
                </a:solidFill>
                <a:effectLst/>
                <a:latin typeface="+mj-lt"/>
              </a:rPr>
              <a:t>: Clean and prepare the data.</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mj-lt"/>
              </a:rPr>
              <a:t>Feature Engineering</a:t>
            </a:r>
            <a:r>
              <a:rPr kumimoji="0" lang="en-US" altLang="en-US" sz="1800" b="0" i="0" u="none" strike="noStrike" cap="none" normalizeH="0" baseline="0" dirty="0">
                <a:ln>
                  <a:noFill/>
                </a:ln>
                <a:solidFill>
                  <a:schemeClr val="tx1"/>
                </a:solidFill>
                <a:effectLst/>
                <a:latin typeface="+mj-lt"/>
              </a:rPr>
              <a:t>: Extract relevant video features like Frames.</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mj-lt"/>
              </a:rPr>
              <a:t>Model Selection</a:t>
            </a:r>
            <a:r>
              <a:rPr kumimoji="0" lang="en-US" altLang="en-US" sz="1800" b="0" i="0" u="none" strike="noStrike" cap="none" normalizeH="0" baseline="0" dirty="0">
                <a:ln>
                  <a:noFill/>
                </a:ln>
                <a:solidFill>
                  <a:schemeClr val="tx1"/>
                </a:solidFill>
                <a:effectLst/>
                <a:latin typeface="+mj-lt"/>
              </a:rPr>
              <a:t>: Choose suitable algorithms (e.g. </a:t>
            </a:r>
            <a:r>
              <a:rPr lang="en-US" dirty="0"/>
              <a:t>Convolutional LSTM</a:t>
            </a:r>
            <a:r>
              <a:rPr kumimoji="0" lang="en-US" altLang="en-US" sz="1800" b="0" i="0" u="none" strike="noStrike" cap="none" normalizeH="0" baseline="0" dirty="0">
                <a:ln>
                  <a:noFill/>
                </a:ln>
                <a:solidFill>
                  <a:schemeClr val="tx1"/>
                </a:solidFill>
                <a:effectLst/>
                <a:latin typeface="+mj-lt"/>
              </a:rPr>
              <a:t>).</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mj-lt"/>
              </a:rPr>
              <a:t>Training</a:t>
            </a:r>
            <a:r>
              <a:rPr kumimoji="0" lang="en-US" altLang="en-US" sz="1800" b="0" i="0" u="none" strike="noStrike" cap="none" normalizeH="0" baseline="0" dirty="0">
                <a:ln>
                  <a:noFill/>
                </a:ln>
                <a:solidFill>
                  <a:schemeClr val="tx1"/>
                </a:solidFill>
                <a:effectLst/>
                <a:latin typeface="+mj-lt"/>
              </a:rPr>
              <a:t>: Train the model on labeled data.</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800" b="1" i="0" u="none" strike="noStrike" cap="none" normalizeH="0" baseline="0" dirty="0">
                <a:ln>
                  <a:noFill/>
                </a:ln>
                <a:solidFill>
                  <a:schemeClr val="tx1"/>
                </a:solidFill>
                <a:effectLst/>
                <a:latin typeface="+mj-lt"/>
              </a:rPr>
              <a:t>Evaluation</a:t>
            </a:r>
            <a:r>
              <a:rPr kumimoji="0" lang="en-US" altLang="en-US" sz="1800" b="0" i="0" u="none" strike="noStrike" cap="none" normalizeH="0" baseline="0" dirty="0">
                <a:ln>
                  <a:noFill/>
                </a:ln>
                <a:solidFill>
                  <a:schemeClr val="tx1"/>
                </a:solidFill>
                <a:effectLst/>
                <a:latin typeface="+mj-lt"/>
              </a:rPr>
              <a:t>: Test the model’s performance </a:t>
            </a:r>
          </a:p>
        </p:txBody>
      </p:sp>
      <p:pic>
        <p:nvPicPr>
          <p:cNvPr id="9" name="Picture 8">
            <a:extLst>
              <a:ext uri="{FF2B5EF4-FFF2-40B4-BE49-F238E27FC236}">
                <a16:creationId xmlns:a16="http://schemas.microsoft.com/office/drawing/2014/main" id="{678072BE-A6A0-1215-8582-6476BEBD1DD9}"/>
              </a:ext>
            </a:extLst>
          </p:cNvPr>
          <p:cNvPicPr>
            <a:picLocks noChangeAspect="1"/>
          </p:cNvPicPr>
          <p:nvPr/>
        </p:nvPicPr>
        <p:blipFill>
          <a:blip r:embed="rId3"/>
          <a:stretch>
            <a:fillRect/>
          </a:stretch>
        </p:blipFill>
        <p:spPr>
          <a:xfrm>
            <a:off x="157004" y="94630"/>
            <a:ext cx="14337929" cy="368667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5CC366B-6037-7A2C-837C-5EA5CFF28EC2}"/>
              </a:ext>
            </a:extLst>
          </p:cNvPr>
          <p:cNvSpPr>
            <a:spLocks noChangeArrowheads="1"/>
          </p:cNvSpPr>
          <p:nvPr/>
        </p:nvSpPr>
        <p:spPr bwMode="auto">
          <a:xfrm>
            <a:off x="441064" y="4827067"/>
            <a:ext cx="15534042"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High Accuracy</a:t>
            </a:r>
            <a:r>
              <a:rPr kumimoji="0" lang="en-US" altLang="en-US" sz="1800" b="0" i="0" u="none" strike="noStrike" cap="none" normalizeH="0" baseline="0" dirty="0">
                <a:ln>
                  <a:noFill/>
                </a:ln>
                <a:solidFill>
                  <a:schemeClr val="tx1"/>
                </a:solidFill>
                <a:effectLst/>
                <a:latin typeface="+mj-lt"/>
              </a:rPr>
              <a:t>: Correct identification of suspicious behavior in real-time.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Low False Positive Rate</a:t>
            </a:r>
            <a:r>
              <a:rPr kumimoji="0" lang="en-US" altLang="en-US" sz="1800" b="0" i="0" u="none" strike="noStrike" cap="none" normalizeH="0" baseline="0" dirty="0">
                <a:ln>
                  <a:noFill/>
                </a:ln>
                <a:solidFill>
                  <a:schemeClr val="tx1"/>
                </a:solidFill>
                <a:effectLst/>
                <a:latin typeface="+mj-lt"/>
              </a:rPr>
              <a:t>: Minimization of incorrect alerts for normal activities.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Improved Model Performance</a:t>
            </a:r>
            <a:r>
              <a:rPr kumimoji="0" lang="en-US" altLang="en-US" sz="1800" b="0" i="0" u="none" strike="noStrike" cap="none" normalizeH="0" baseline="0" dirty="0">
                <a:ln>
                  <a:noFill/>
                </a:ln>
                <a:solidFill>
                  <a:schemeClr val="tx1"/>
                </a:solidFill>
                <a:effectLst/>
                <a:latin typeface="+mj-lt"/>
              </a:rPr>
              <a:t>: Continuous improvement in detection accuracy with more data and feedback.</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Scalability</a:t>
            </a:r>
            <a:r>
              <a:rPr kumimoji="0" lang="en-US" altLang="en-US" sz="1800" b="0" i="0" u="none" strike="noStrike" cap="none" normalizeH="0" baseline="0" dirty="0">
                <a:ln>
                  <a:noFill/>
                </a:ln>
                <a:solidFill>
                  <a:schemeClr val="tx1"/>
                </a:solidFill>
                <a:effectLst/>
                <a:latin typeface="+mj-lt"/>
              </a:rPr>
              <a:t>: Ability to adapt and scale the model to different store environments  Images and video feeds. </a:t>
            </a:r>
          </a:p>
        </p:txBody>
      </p:sp>
      <p:sp>
        <p:nvSpPr>
          <p:cNvPr id="4" name="TextBox 3">
            <a:extLst>
              <a:ext uri="{FF2B5EF4-FFF2-40B4-BE49-F238E27FC236}">
                <a16:creationId xmlns:a16="http://schemas.microsoft.com/office/drawing/2014/main" id="{6CA329B2-899F-D6B4-6586-5073E72D83ED}"/>
              </a:ext>
            </a:extLst>
          </p:cNvPr>
          <p:cNvSpPr txBox="1"/>
          <p:nvPr/>
        </p:nvSpPr>
        <p:spPr>
          <a:xfrm>
            <a:off x="537882" y="3769802"/>
            <a:ext cx="11443447" cy="689997"/>
          </a:xfrm>
          <a:prstGeom prst="rect">
            <a:avLst/>
          </a:prstGeom>
          <a:noFill/>
        </p:spPr>
        <p:txBody>
          <a:bodyPr wrap="square">
            <a:spAutoFit/>
          </a:bodyPr>
          <a:lstStyle/>
          <a:p>
            <a:pPr marL="0" indent="0">
              <a:lnSpc>
                <a:spcPts val="5550"/>
              </a:lnSpc>
              <a:buNone/>
            </a:pPr>
            <a:r>
              <a:rPr lang="en-US" sz="1800" b="1" dirty="0">
                <a:solidFill>
                  <a:srgbClr val="101014"/>
                </a:solidFill>
                <a:latin typeface="+mj-lt"/>
                <a:ea typeface="Playfair Display Bold" pitchFamily="34" charset="-122"/>
                <a:cs typeface="Playfair Display Bold" pitchFamily="34" charset="-120"/>
              </a:rPr>
              <a:t>Expected Outcomes and Impact</a:t>
            </a:r>
            <a:endParaRPr lang="en-US" sz="1800" dirty="0">
              <a:latin typeface="+mj-lt"/>
            </a:endParaRPr>
          </a:p>
        </p:txBody>
      </p:sp>
      <p:pic>
        <p:nvPicPr>
          <p:cNvPr id="5" name="Image 0" descr="preencoded.png">
            <a:extLst>
              <a:ext uri="{FF2B5EF4-FFF2-40B4-BE49-F238E27FC236}">
                <a16:creationId xmlns:a16="http://schemas.microsoft.com/office/drawing/2014/main" id="{C5F974D2-B15D-B572-9B81-363040FF8B74}"/>
              </a:ext>
            </a:extLst>
          </p:cNvPr>
          <p:cNvPicPr>
            <a:picLocks noChangeAspect="1"/>
          </p:cNvPicPr>
          <p:nvPr/>
        </p:nvPicPr>
        <p:blipFill>
          <a:blip r:embed="rId2"/>
          <a:stretch>
            <a:fillRect/>
          </a:stretch>
        </p:blipFill>
        <p:spPr>
          <a:xfrm>
            <a:off x="0" y="0"/>
            <a:ext cx="14630400" cy="2835235"/>
          </a:xfrm>
          <a:prstGeom prst="rect">
            <a:avLst/>
          </a:prstGeom>
        </p:spPr>
      </p:pic>
    </p:spTree>
    <p:extLst>
      <p:ext uri="{BB962C8B-B14F-4D97-AF65-F5344CB8AC3E}">
        <p14:creationId xmlns:p14="http://schemas.microsoft.com/office/powerpoint/2010/main" val="913995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6169938" y="538520"/>
            <a:ext cx="6175296" cy="610314"/>
          </a:xfrm>
          <a:prstGeom prst="rect">
            <a:avLst/>
          </a:prstGeom>
          <a:noFill/>
          <a:ln/>
        </p:spPr>
        <p:txBody>
          <a:bodyPr wrap="none" lIns="0" tIns="0" rIns="0" bIns="0" rtlCol="0" anchor="t"/>
          <a:lstStyle/>
          <a:p>
            <a:pPr marL="0" indent="0">
              <a:lnSpc>
                <a:spcPts val="4800"/>
              </a:lnSpc>
              <a:buNone/>
            </a:pPr>
            <a:r>
              <a:rPr lang="en-US" sz="3800" b="1" dirty="0">
                <a:solidFill>
                  <a:srgbClr val="101014"/>
                </a:solidFill>
                <a:latin typeface="+mj-lt"/>
                <a:ea typeface="Playfair Display Bold" pitchFamily="34" charset="-122"/>
                <a:cs typeface="Playfair Display Bold" pitchFamily="34" charset="-120"/>
              </a:rPr>
              <a:t>Methodology and Approach</a:t>
            </a:r>
            <a:endParaRPr lang="en-US" sz="3800" dirty="0">
              <a:latin typeface="+mj-lt"/>
            </a:endParaRPr>
          </a:p>
        </p:txBody>
      </p:sp>
      <p:sp>
        <p:nvSpPr>
          <p:cNvPr id="6" name="Text 2"/>
          <p:cNvSpPr/>
          <p:nvPr/>
        </p:nvSpPr>
        <p:spPr>
          <a:xfrm>
            <a:off x="5690795" y="2059186"/>
            <a:ext cx="8256067" cy="5492682"/>
          </a:xfrm>
          <a:prstGeom prst="rect">
            <a:avLst/>
          </a:prstGeom>
          <a:noFill/>
          <a:ln/>
        </p:spPr>
        <p:txBody>
          <a:bodyPr wrap="square" lIns="0" tIns="0" rIns="0" bIns="0" rtlCol="0" anchor="t"/>
          <a:lstStyle/>
          <a:p>
            <a:pPr marL="0" indent="0" algn="l">
              <a:lnSpc>
                <a:spcPts val="2450"/>
              </a:lnSpc>
              <a:buNone/>
            </a:pPr>
            <a:endParaRPr lang="en-US" sz="1500" dirty="0"/>
          </a:p>
        </p:txBody>
      </p:sp>
      <p:sp>
        <p:nvSpPr>
          <p:cNvPr id="15" name="Text 8"/>
          <p:cNvSpPr/>
          <p:nvPr/>
        </p:nvSpPr>
        <p:spPr>
          <a:xfrm>
            <a:off x="7439263" y="6746200"/>
            <a:ext cx="6507599" cy="624840"/>
          </a:xfrm>
          <a:prstGeom prst="rect">
            <a:avLst/>
          </a:prstGeom>
          <a:noFill/>
          <a:ln/>
        </p:spPr>
        <p:txBody>
          <a:bodyPr wrap="square" lIns="0" tIns="0" rIns="0" bIns="0" rtlCol="0" anchor="t"/>
          <a:lstStyle/>
          <a:p>
            <a:pPr marL="0" indent="0" algn="l">
              <a:lnSpc>
                <a:spcPts val="2450"/>
              </a:lnSpc>
              <a:buNone/>
            </a:pPr>
            <a:r>
              <a:rPr lang="en-US" sz="1500" dirty="0">
                <a:solidFill>
                  <a:srgbClr val="39393C"/>
                </a:solidFill>
                <a:latin typeface="Open Sans" pitchFamily="34" charset="0"/>
                <a:ea typeface="Open Sans" pitchFamily="34" charset="-122"/>
                <a:cs typeface="Open Sans" pitchFamily="34" charset="-120"/>
              </a:rPr>
              <a:t>.</a:t>
            </a:r>
            <a:endParaRPr lang="en-US" sz="1500" dirty="0"/>
          </a:p>
        </p:txBody>
      </p:sp>
      <p:sp>
        <p:nvSpPr>
          <p:cNvPr id="16" name="Rectangle 1">
            <a:extLst>
              <a:ext uri="{FF2B5EF4-FFF2-40B4-BE49-F238E27FC236}">
                <a16:creationId xmlns:a16="http://schemas.microsoft.com/office/drawing/2014/main" id="{8911815C-E51C-933D-1BF3-4DBB1B692352}"/>
              </a:ext>
            </a:extLst>
          </p:cNvPr>
          <p:cNvSpPr>
            <a:spLocks noChangeArrowheads="1"/>
          </p:cNvSpPr>
          <p:nvPr/>
        </p:nvSpPr>
        <p:spPr bwMode="auto">
          <a:xfrm>
            <a:off x="5690795" y="1681458"/>
            <a:ext cx="8853544"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Problem Definition</a:t>
            </a:r>
            <a:r>
              <a:rPr kumimoji="0" lang="en-US" altLang="en-US" sz="1800" b="0" i="0" u="none" strike="noStrike" cap="none" normalizeH="0" baseline="0" dirty="0">
                <a:ln>
                  <a:noFill/>
                </a:ln>
                <a:solidFill>
                  <a:schemeClr val="tx1"/>
                </a:solidFill>
                <a:effectLst/>
                <a:latin typeface="+mj-lt"/>
              </a:rPr>
              <a:t>: Identify the goal of detecting shoplifting behavior using machine learning.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Data Collection</a:t>
            </a:r>
            <a:r>
              <a:rPr kumimoji="0" lang="en-US" altLang="en-US" sz="1800" b="0" i="0" u="none" strike="noStrike" cap="none" normalizeH="0" baseline="0" dirty="0">
                <a:ln>
                  <a:noFill/>
                </a:ln>
                <a:solidFill>
                  <a:schemeClr val="tx1"/>
                </a:solidFill>
                <a:effectLst/>
                <a:latin typeface="+mj-lt"/>
              </a:rPr>
              <a:t>: Gather labeled surveillance footage of both normal and suspicious activities.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Data Preprocessing</a:t>
            </a:r>
            <a:r>
              <a:rPr kumimoji="0" lang="en-US" altLang="en-US" sz="1800" b="0" i="0" u="none" strike="noStrike" cap="none" normalizeH="0" baseline="0" dirty="0">
                <a:ln>
                  <a:noFill/>
                </a:ln>
                <a:solidFill>
                  <a:schemeClr val="tx1"/>
                </a:solidFill>
                <a:effectLst/>
                <a:latin typeface="+mj-lt"/>
              </a:rPr>
              <a:t>: Clean, label, and prepare video data for analysis (e.g., resizing, normalizing).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Feature Extraction</a:t>
            </a:r>
            <a:r>
              <a:rPr kumimoji="0" lang="en-US" altLang="en-US" sz="1800" b="0" i="0" u="none" strike="noStrike" cap="none" normalizeH="0" baseline="0" dirty="0">
                <a:ln>
                  <a:noFill/>
                </a:ln>
                <a:solidFill>
                  <a:schemeClr val="tx1"/>
                </a:solidFill>
                <a:effectLst/>
                <a:latin typeface="+mj-lt"/>
              </a:rPr>
              <a:t>: Extract important visual and behavioral features from  Images or video frames, such as movement patterns and object interactions.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Model Selection</a:t>
            </a:r>
            <a:r>
              <a:rPr kumimoji="0" lang="en-US" altLang="en-US" sz="1800" b="0" i="0" u="none" strike="noStrike" cap="none" normalizeH="0" baseline="0" dirty="0">
                <a:ln>
                  <a:noFill/>
                </a:ln>
                <a:solidFill>
                  <a:schemeClr val="tx1"/>
                </a:solidFill>
                <a:effectLst/>
                <a:latin typeface="+mj-lt"/>
              </a:rPr>
              <a:t>: Choose and train machine learning models (e.g., </a:t>
            </a:r>
            <a:r>
              <a:rPr lang="en-US" dirty="0"/>
              <a:t>Convolutional LSTM</a:t>
            </a:r>
            <a:r>
              <a:rPr kumimoji="0" lang="en-US" altLang="en-US" sz="1800" b="0" i="0" u="none" strike="noStrike" cap="none" normalizeH="0" baseline="0" dirty="0">
                <a:ln>
                  <a:noFill/>
                </a:ln>
                <a:solidFill>
                  <a:schemeClr val="tx1"/>
                </a:solidFill>
                <a:effectLst/>
                <a:latin typeface="+mj-lt"/>
              </a:rPr>
              <a:t> for video frames) suited for detecting suspicious behavior.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Model Training</a:t>
            </a:r>
            <a:r>
              <a:rPr kumimoji="0" lang="en-US" altLang="en-US" sz="1800" b="0" i="0" u="none" strike="noStrike" cap="none" normalizeH="0" baseline="0" dirty="0">
                <a:ln>
                  <a:noFill/>
                </a:ln>
                <a:solidFill>
                  <a:schemeClr val="tx1"/>
                </a:solidFill>
                <a:effectLst/>
                <a:latin typeface="+mj-lt"/>
              </a:rPr>
              <a:t>: Train the model on labeled data and tune hyperparameters for optimal performance.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mj-lt"/>
              </a:rPr>
              <a:t>Evaluation</a:t>
            </a:r>
            <a:r>
              <a:rPr kumimoji="0" lang="en-US" altLang="en-US" sz="1800" b="0" i="0" u="none" strike="noStrike" cap="none" normalizeH="0" baseline="0" dirty="0">
                <a:ln>
                  <a:noFill/>
                </a:ln>
                <a:solidFill>
                  <a:schemeClr val="tx1"/>
                </a:solidFill>
                <a:effectLst/>
                <a:latin typeface="+mj-lt"/>
              </a:rPr>
              <a:t>: Test model accuracy, precision, recall, and F1-score using validation data.</a:t>
            </a:r>
          </a:p>
        </p:txBody>
      </p:sp>
      <p:pic>
        <p:nvPicPr>
          <p:cNvPr id="8" name="Picture 7">
            <a:extLst>
              <a:ext uri="{FF2B5EF4-FFF2-40B4-BE49-F238E27FC236}">
                <a16:creationId xmlns:a16="http://schemas.microsoft.com/office/drawing/2014/main" id="{43035867-668A-442F-07E5-896F11E8A311}"/>
              </a:ext>
            </a:extLst>
          </p:cNvPr>
          <p:cNvPicPr>
            <a:picLocks noChangeAspect="1"/>
          </p:cNvPicPr>
          <p:nvPr/>
        </p:nvPicPr>
        <p:blipFill>
          <a:blip r:embed="rId3"/>
          <a:stretch>
            <a:fillRect/>
          </a:stretch>
        </p:blipFill>
        <p:spPr>
          <a:xfrm>
            <a:off x="86062" y="78144"/>
            <a:ext cx="5604734" cy="801598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C150B67-AD09-6CA3-B66D-8D1A0940F36B}"/>
              </a:ext>
            </a:extLst>
          </p:cNvPr>
          <p:cNvPicPr>
            <a:picLocks noChangeAspect="1"/>
          </p:cNvPicPr>
          <p:nvPr/>
        </p:nvPicPr>
        <p:blipFill>
          <a:blip r:embed="rId2"/>
          <a:stretch>
            <a:fillRect/>
          </a:stretch>
        </p:blipFill>
        <p:spPr>
          <a:xfrm>
            <a:off x="389467" y="1405467"/>
            <a:ext cx="13851465" cy="6671733"/>
          </a:xfrm>
          <a:prstGeom prst="rect">
            <a:avLst/>
          </a:prstGeom>
        </p:spPr>
      </p:pic>
      <p:sp>
        <p:nvSpPr>
          <p:cNvPr id="4" name="TextBox 3">
            <a:extLst>
              <a:ext uri="{FF2B5EF4-FFF2-40B4-BE49-F238E27FC236}">
                <a16:creationId xmlns:a16="http://schemas.microsoft.com/office/drawing/2014/main" id="{BDFDBC2B-507C-D769-1F61-0B2B4DAA957F}"/>
              </a:ext>
            </a:extLst>
          </p:cNvPr>
          <p:cNvSpPr txBox="1"/>
          <p:nvPr/>
        </p:nvSpPr>
        <p:spPr>
          <a:xfrm>
            <a:off x="5994401" y="368012"/>
            <a:ext cx="2302932" cy="584775"/>
          </a:xfrm>
          <a:prstGeom prst="rect">
            <a:avLst/>
          </a:prstGeom>
          <a:noFill/>
        </p:spPr>
        <p:txBody>
          <a:bodyPr wrap="square" rtlCol="0">
            <a:spAutoFit/>
          </a:bodyPr>
          <a:lstStyle/>
          <a:p>
            <a:r>
              <a:rPr lang="en-US" sz="3200" b="1" dirty="0"/>
              <a:t>Flow Chart</a:t>
            </a:r>
            <a:endParaRPr lang="en-US" b="1" dirty="0"/>
          </a:p>
        </p:txBody>
      </p:sp>
    </p:spTree>
    <p:extLst>
      <p:ext uri="{BB962C8B-B14F-4D97-AF65-F5344CB8AC3E}">
        <p14:creationId xmlns:p14="http://schemas.microsoft.com/office/powerpoint/2010/main" val="1658298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0310" y="124049"/>
            <a:ext cx="5396089" cy="7941734"/>
          </a:xfrm>
          <a:prstGeom prst="rect">
            <a:avLst/>
          </a:prstGeom>
        </p:spPr>
      </p:pic>
      <p:sp>
        <p:nvSpPr>
          <p:cNvPr id="3" name="Text 0"/>
          <p:cNvSpPr/>
          <p:nvPr/>
        </p:nvSpPr>
        <p:spPr>
          <a:xfrm>
            <a:off x="6280190" y="1699974"/>
            <a:ext cx="6332577" cy="708779"/>
          </a:xfrm>
          <a:prstGeom prst="rect">
            <a:avLst/>
          </a:prstGeom>
          <a:noFill/>
          <a:ln/>
        </p:spPr>
        <p:txBody>
          <a:bodyPr wrap="none" lIns="0" tIns="0" rIns="0" bIns="0" rtlCol="0" anchor="t"/>
          <a:lstStyle/>
          <a:p>
            <a:pPr marL="0" indent="0">
              <a:lnSpc>
                <a:spcPts val="5550"/>
              </a:lnSpc>
              <a:buNone/>
            </a:pPr>
            <a:r>
              <a:rPr lang="en-US" sz="4450" b="1" dirty="0">
                <a:solidFill>
                  <a:srgbClr val="101014"/>
                </a:solidFill>
                <a:latin typeface="+mj-lt"/>
                <a:ea typeface="Playfair Display Bold" pitchFamily="34" charset="-122"/>
                <a:cs typeface="Playfair Display Bold" pitchFamily="34" charset="-120"/>
              </a:rPr>
              <a:t>Key Project Deliverables</a:t>
            </a:r>
            <a:endParaRPr lang="en-US" sz="4450" dirty="0">
              <a:latin typeface="+mj-lt"/>
            </a:endParaRPr>
          </a:p>
        </p:txBody>
      </p:sp>
      <p:sp>
        <p:nvSpPr>
          <p:cNvPr id="4" name="Shape 1"/>
          <p:cNvSpPr/>
          <p:nvPr/>
        </p:nvSpPr>
        <p:spPr>
          <a:xfrm>
            <a:off x="6280190" y="2748915"/>
            <a:ext cx="7556421" cy="3780711"/>
          </a:xfrm>
          <a:prstGeom prst="roundRect">
            <a:avLst>
              <a:gd name="adj" fmla="val 900"/>
            </a:avLst>
          </a:prstGeom>
          <a:noFill/>
          <a:ln w="7620">
            <a:solidFill>
              <a:srgbClr val="000000">
                <a:alpha val="8000"/>
              </a:srgbClr>
            </a:solidFill>
            <a:prstDash val="solid"/>
          </a:ln>
        </p:spPr>
      </p:sp>
      <p:sp>
        <p:nvSpPr>
          <p:cNvPr id="5" name="Shape 2"/>
          <p:cNvSpPr/>
          <p:nvPr/>
        </p:nvSpPr>
        <p:spPr>
          <a:xfrm>
            <a:off x="6287810" y="2756535"/>
            <a:ext cx="7541181" cy="1013222"/>
          </a:xfrm>
          <a:prstGeom prst="rect">
            <a:avLst/>
          </a:prstGeom>
          <a:solidFill>
            <a:srgbClr val="FFFFFF">
              <a:alpha val="4000"/>
            </a:srgbClr>
          </a:solidFill>
          <a:ln/>
        </p:spPr>
      </p:sp>
      <p:sp>
        <p:nvSpPr>
          <p:cNvPr id="6" name="Text 3"/>
          <p:cNvSpPr/>
          <p:nvPr/>
        </p:nvSpPr>
        <p:spPr>
          <a:xfrm>
            <a:off x="6514624" y="2900243"/>
            <a:ext cx="3313152" cy="362903"/>
          </a:xfrm>
          <a:prstGeom prst="rect">
            <a:avLst/>
          </a:prstGeom>
          <a:noFill/>
          <a:ln/>
        </p:spPr>
        <p:txBody>
          <a:bodyPr wrap="none" lIns="0" tIns="0" rIns="0" bIns="0" rtlCol="0" anchor="t"/>
          <a:lstStyle/>
          <a:p>
            <a:pPr marL="0" indent="0">
              <a:lnSpc>
                <a:spcPts val="2850"/>
              </a:lnSpc>
              <a:buNone/>
            </a:pPr>
            <a:r>
              <a:rPr lang="en-US" sz="1800" dirty="0"/>
              <a:t>Trained Machine Learning Model</a:t>
            </a:r>
            <a:endParaRPr lang="en-US" sz="1750" dirty="0"/>
          </a:p>
        </p:txBody>
      </p:sp>
      <p:sp>
        <p:nvSpPr>
          <p:cNvPr id="7" name="Text 4"/>
          <p:cNvSpPr/>
          <p:nvPr/>
        </p:nvSpPr>
        <p:spPr>
          <a:xfrm>
            <a:off x="10289024" y="2900243"/>
            <a:ext cx="3313152" cy="725805"/>
          </a:xfrm>
          <a:prstGeom prst="rect">
            <a:avLst/>
          </a:prstGeom>
          <a:noFill/>
          <a:ln/>
        </p:spPr>
        <p:txBody>
          <a:bodyPr wrap="square" lIns="0" tIns="0" rIns="0" bIns="0" rtlCol="0" anchor="t"/>
          <a:lstStyle/>
          <a:p>
            <a:pPr marL="0" indent="0">
              <a:lnSpc>
                <a:spcPts val="2850"/>
              </a:lnSpc>
              <a:buNone/>
            </a:pPr>
            <a:r>
              <a:rPr lang="en-US" sz="1600" dirty="0"/>
              <a:t> A model capable of detecting suspicious behavior with high accuracy.</a:t>
            </a:r>
            <a:endParaRPr lang="en-US" sz="1750" dirty="0"/>
          </a:p>
        </p:txBody>
      </p:sp>
      <p:sp>
        <p:nvSpPr>
          <p:cNvPr id="8" name="Shape 5"/>
          <p:cNvSpPr/>
          <p:nvPr/>
        </p:nvSpPr>
        <p:spPr>
          <a:xfrm>
            <a:off x="6287809" y="3767396"/>
            <a:ext cx="7541181" cy="1376124"/>
          </a:xfrm>
          <a:prstGeom prst="rect">
            <a:avLst/>
          </a:prstGeom>
          <a:solidFill>
            <a:srgbClr val="000000">
              <a:alpha val="4000"/>
            </a:srgbClr>
          </a:solidFill>
          <a:ln/>
        </p:spPr>
        <p:txBody>
          <a:bodyPr/>
          <a:lstStyle/>
          <a:p>
            <a:endParaRPr lang="en-IN"/>
          </a:p>
        </p:txBody>
      </p:sp>
      <p:sp>
        <p:nvSpPr>
          <p:cNvPr id="9" name="Text 6"/>
          <p:cNvSpPr/>
          <p:nvPr/>
        </p:nvSpPr>
        <p:spPr>
          <a:xfrm>
            <a:off x="6514624" y="3913465"/>
            <a:ext cx="3313152" cy="362903"/>
          </a:xfrm>
          <a:prstGeom prst="rect">
            <a:avLst/>
          </a:prstGeom>
          <a:noFill/>
          <a:ln/>
        </p:spPr>
        <p:txBody>
          <a:bodyPr wrap="none" lIns="0" tIns="0" rIns="0" bIns="0" rtlCol="0" anchor="t"/>
          <a:lstStyle/>
          <a:p>
            <a:pPr marL="0" indent="0">
              <a:lnSpc>
                <a:spcPts val="2850"/>
              </a:lnSpc>
              <a:buNone/>
            </a:pPr>
            <a:r>
              <a:rPr lang="en-US" sz="1750" dirty="0">
                <a:solidFill>
                  <a:srgbClr val="39393C"/>
                </a:solidFill>
                <a:latin typeface="+mj-lt"/>
                <a:ea typeface="Open Sans" pitchFamily="34" charset="-122"/>
                <a:cs typeface="Open Sans" pitchFamily="34" charset="-120"/>
              </a:rPr>
              <a:t>Research Paper</a:t>
            </a:r>
            <a:endParaRPr lang="en-US" sz="1750" dirty="0">
              <a:latin typeface="+mj-lt"/>
            </a:endParaRPr>
          </a:p>
        </p:txBody>
      </p:sp>
      <p:sp>
        <p:nvSpPr>
          <p:cNvPr id="10" name="Text 7"/>
          <p:cNvSpPr/>
          <p:nvPr/>
        </p:nvSpPr>
        <p:spPr>
          <a:xfrm>
            <a:off x="10289024" y="3913465"/>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39393C"/>
                </a:solidFill>
                <a:latin typeface="+mj-lt"/>
                <a:ea typeface="Open Sans" pitchFamily="34" charset="-122"/>
                <a:cs typeface="Open Sans" pitchFamily="34" charset="-120"/>
              </a:rPr>
              <a:t>Research Paper containing all information about model s</a:t>
            </a:r>
          </a:p>
          <a:p>
            <a:pPr marL="0" indent="0">
              <a:lnSpc>
                <a:spcPts val="2850"/>
              </a:lnSpc>
              <a:buNone/>
            </a:pPr>
            <a:r>
              <a:rPr lang="en-US" sz="1750" dirty="0">
                <a:solidFill>
                  <a:srgbClr val="39393C"/>
                </a:solidFill>
                <a:latin typeface="+mj-lt"/>
                <a:ea typeface="Open Sans" pitchFamily="34" charset="-122"/>
                <a:cs typeface="Open Sans" pitchFamily="34" charset="-120"/>
              </a:rPr>
              <a:t> used and Detailed Explanation.</a:t>
            </a:r>
            <a:endParaRPr lang="en-US" sz="1750" dirty="0">
              <a:latin typeface="+mj-l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24178" y="186267"/>
            <a:ext cx="5362222" cy="7890934"/>
          </a:xfrm>
          <a:prstGeom prst="rect">
            <a:avLst/>
          </a:prstGeom>
        </p:spPr>
      </p:pic>
      <p:sp>
        <p:nvSpPr>
          <p:cNvPr id="3" name="Text 0"/>
          <p:cNvSpPr/>
          <p:nvPr/>
        </p:nvSpPr>
        <p:spPr>
          <a:xfrm>
            <a:off x="6280190" y="1642586"/>
            <a:ext cx="6946583" cy="708779"/>
          </a:xfrm>
          <a:prstGeom prst="rect">
            <a:avLst/>
          </a:prstGeom>
          <a:noFill/>
          <a:ln/>
        </p:spPr>
        <p:txBody>
          <a:bodyPr wrap="none" lIns="0" tIns="0" rIns="0" bIns="0" rtlCol="0" anchor="t"/>
          <a:lstStyle/>
          <a:p>
            <a:pPr marL="0" indent="0">
              <a:lnSpc>
                <a:spcPts val="5550"/>
              </a:lnSpc>
              <a:buNone/>
            </a:pPr>
            <a:r>
              <a:rPr lang="en-US" sz="4450" b="1" dirty="0">
                <a:solidFill>
                  <a:srgbClr val="101014"/>
                </a:solidFill>
                <a:latin typeface="+mj-lt"/>
                <a:ea typeface="Playfair Display Bold" pitchFamily="34" charset="-122"/>
                <a:cs typeface="Playfair Display Bold" pitchFamily="34" charset="-120"/>
              </a:rPr>
              <a:t>Future Scope</a:t>
            </a:r>
            <a:endParaRPr lang="en-US" sz="4450" dirty="0">
              <a:latin typeface="+mj-lt"/>
            </a:endParaRPr>
          </a:p>
        </p:txBody>
      </p:sp>
      <p:sp>
        <p:nvSpPr>
          <p:cNvPr id="4" name="Shape 1"/>
          <p:cNvSpPr/>
          <p:nvPr/>
        </p:nvSpPr>
        <p:spPr>
          <a:xfrm>
            <a:off x="6280190" y="2946678"/>
            <a:ext cx="510302" cy="510302"/>
          </a:xfrm>
          <a:prstGeom prst="roundRect">
            <a:avLst>
              <a:gd name="adj" fmla="val 6667"/>
            </a:avLst>
          </a:prstGeom>
          <a:solidFill>
            <a:srgbClr val="E0E0EC"/>
          </a:solidFill>
          <a:ln/>
        </p:spPr>
      </p:sp>
      <p:sp>
        <p:nvSpPr>
          <p:cNvPr id="5" name="Text 2"/>
          <p:cNvSpPr/>
          <p:nvPr/>
        </p:nvSpPr>
        <p:spPr>
          <a:xfrm>
            <a:off x="6470094" y="3031688"/>
            <a:ext cx="130373" cy="340281"/>
          </a:xfrm>
          <a:prstGeom prst="rect">
            <a:avLst/>
          </a:prstGeom>
          <a:noFill/>
          <a:ln/>
        </p:spPr>
        <p:txBody>
          <a:bodyPr wrap="none" lIns="0" tIns="0" rIns="0" bIns="0" rtlCol="0" anchor="t"/>
          <a:lstStyle/>
          <a:p>
            <a:pPr marL="0" indent="0" algn="ctr">
              <a:lnSpc>
                <a:spcPts val="2650"/>
              </a:lnSpc>
              <a:buNone/>
            </a:pPr>
            <a:r>
              <a:rPr lang="en-US" sz="2650" b="1" dirty="0">
                <a:solidFill>
                  <a:srgbClr val="39393C"/>
                </a:solidFill>
                <a:latin typeface="Playfair Display Bold" pitchFamily="34" charset="0"/>
                <a:ea typeface="Playfair Display Bold" pitchFamily="34" charset="-122"/>
                <a:cs typeface="Playfair Display Bold" pitchFamily="34" charset="-120"/>
              </a:rPr>
              <a:t>1</a:t>
            </a:r>
            <a:endParaRPr lang="en-US" sz="2650" dirty="0"/>
          </a:p>
        </p:txBody>
      </p:sp>
      <p:sp>
        <p:nvSpPr>
          <p:cNvPr id="6" name="Text 3"/>
          <p:cNvSpPr/>
          <p:nvPr/>
        </p:nvSpPr>
        <p:spPr>
          <a:xfrm>
            <a:off x="7017306" y="2946678"/>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9393C"/>
                </a:solidFill>
                <a:latin typeface="+mj-lt"/>
              </a:rPr>
              <a:t>Improvement in Model </a:t>
            </a:r>
            <a:endParaRPr lang="en-US" sz="2200" dirty="0">
              <a:latin typeface="+mj-lt"/>
            </a:endParaRPr>
          </a:p>
        </p:txBody>
      </p:sp>
      <p:sp>
        <p:nvSpPr>
          <p:cNvPr id="7" name="Text 4"/>
          <p:cNvSpPr/>
          <p:nvPr/>
        </p:nvSpPr>
        <p:spPr>
          <a:xfrm>
            <a:off x="7017306" y="3437096"/>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39393C"/>
                </a:solidFill>
                <a:latin typeface="+mj-lt"/>
                <a:ea typeface="Open Sans" pitchFamily="34" charset="-122"/>
                <a:cs typeface="Open Sans" pitchFamily="34" charset="-120"/>
              </a:rPr>
              <a:t>Improvement with the help of  hyper tuning  and better selection .</a:t>
            </a:r>
            <a:endParaRPr lang="en-US" sz="1750" dirty="0">
              <a:latin typeface="+mj-lt"/>
            </a:endParaRPr>
          </a:p>
        </p:txBody>
      </p:sp>
      <p:sp>
        <p:nvSpPr>
          <p:cNvPr id="8" name="Shape 5"/>
          <p:cNvSpPr/>
          <p:nvPr/>
        </p:nvSpPr>
        <p:spPr>
          <a:xfrm>
            <a:off x="10171867" y="2946678"/>
            <a:ext cx="510302" cy="510302"/>
          </a:xfrm>
          <a:prstGeom prst="roundRect">
            <a:avLst>
              <a:gd name="adj" fmla="val 6667"/>
            </a:avLst>
          </a:prstGeom>
          <a:solidFill>
            <a:srgbClr val="E0E0EC"/>
          </a:solidFill>
          <a:ln/>
        </p:spPr>
      </p:sp>
      <p:sp>
        <p:nvSpPr>
          <p:cNvPr id="9" name="Text 6"/>
          <p:cNvSpPr/>
          <p:nvPr/>
        </p:nvSpPr>
        <p:spPr>
          <a:xfrm>
            <a:off x="10337959" y="3031688"/>
            <a:ext cx="177998" cy="340281"/>
          </a:xfrm>
          <a:prstGeom prst="rect">
            <a:avLst/>
          </a:prstGeom>
          <a:noFill/>
          <a:ln/>
        </p:spPr>
        <p:txBody>
          <a:bodyPr wrap="none" lIns="0" tIns="0" rIns="0" bIns="0" rtlCol="0" anchor="t"/>
          <a:lstStyle/>
          <a:p>
            <a:pPr marL="0" indent="0" algn="ctr">
              <a:lnSpc>
                <a:spcPts val="2650"/>
              </a:lnSpc>
              <a:buNone/>
            </a:pPr>
            <a:r>
              <a:rPr lang="en-US" sz="2650" b="1" dirty="0">
                <a:solidFill>
                  <a:srgbClr val="39393C"/>
                </a:solidFill>
                <a:latin typeface="Playfair Display Bold" pitchFamily="34" charset="0"/>
                <a:ea typeface="Playfair Display Bold" pitchFamily="34" charset="-122"/>
                <a:cs typeface="Playfair Display Bold" pitchFamily="34" charset="-120"/>
              </a:rPr>
              <a:t>2</a:t>
            </a:r>
            <a:endParaRPr lang="en-US" sz="2650" dirty="0"/>
          </a:p>
        </p:txBody>
      </p:sp>
      <p:sp>
        <p:nvSpPr>
          <p:cNvPr id="10" name="Text 7"/>
          <p:cNvSpPr/>
          <p:nvPr/>
        </p:nvSpPr>
        <p:spPr>
          <a:xfrm>
            <a:off x="10908983" y="2946678"/>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39393C"/>
                </a:solidFill>
                <a:latin typeface="+mj-lt"/>
                <a:ea typeface="Playfair Display Bold" pitchFamily="34" charset="-122"/>
                <a:cs typeface="Playfair Display Bold" pitchFamily="34" charset="-120"/>
              </a:rPr>
              <a:t>Deployment of Model </a:t>
            </a:r>
            <a:endParaRPr lang="en-US" sz="2200" dirty="0">
              <a:latin typeface="+mj-lt"/>
            </a:endParaRPr>
          </a:p>
        </p:txBody>
      </p:sp>
      <p:sp>
        <p:nvSpPr>
          <p:cNvPr id="11" name="Text 8"/>
          <p:cNvSpPr/>
          <p:nvPr/>
        </p:nvSpPr>
        <p:spPr>
          <a:xfrm>
            <a:off x="10908983" y="3437096"/>
            <a:ext cx="2927747" cy="1451610"/>
          </a:xfrm>
          <a:prstGeom prst="rect">
            <a:avLst/>
          </a:prstGeom>
          <a:noFill/>
          <a:ln/>
        </p:spPr>
        <p:txBody>
          <a:bodyPr wrap="square" lIns="0" tIns="0" rIns="0" bIns="0" rtlCol="0" anchor="t"/>
          <a:lstStyle/>
          <a:p>
            <a:pPr marL="0" indent="0">
              <a:lnSpc>
                <a:spcPts val="2850"/>
              </a:lnSpc>
              <a:buNone/>
            </a:pPr>
            <a:r>
              <a:rPr lang="en-US" sz="1750" dirty="0">
                <a:solidFill>
                  <a:srgbClr val="39393C"/>
                </a:solidFill>
                <a:latin typeface="+mj-lt"/>
                <a:ea typeface="Open Sans" pitchFamily="34" charset="-122"/>
                <a:cs typeface="Open Sans" pitchFamily="34" charset="-120"/>
              </a:rPr>
              <a:t> If given Good Accuracy  ,deployment of ml model on Cloud.</a:t>
            </a:r>
            <a:endParaRPr lang="en-US" sz="1750" dirty="0">
              <a:latin typeface="+mj-l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TotalTime>
  <Words>551</Words>
  <Application>Microsoft Office PowerPoint</Application>
  <PresentationFormat>Custom</PresentationFormat>
  <Paragraphs>65</Paragraphs>
  <Slides>8</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Playfair Display Bold</vt:lpstr>
      <vt:lpstr>Arial</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AVADHESH PRAJAPATI</cp:lastModifiedBy>
  <cp:revision>10</cp:revision>
  <dcterms:created xsi:type="dcterms:W3CDTF">2024-11-11T08:06:52Z</dcterms:created>
  <dcterms:modified xsi:type="dcterms:W3CDTF">2024-12-12T17:46:10Z</dcterms:modified>
</cp:coreProperties>
</file>